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Default Extension="doc" ContentType="application/msword"/>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Default Extension="pict" ContentType="image/pict"/>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Default Extension="vml" ContentType="application/vnd.openxmlformats-officedocument.vmlDrawing"/>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59" d="100"/>
          <a:sy n="59" d="100"/>
        </p:scale>
        <p:origin x="-56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ict"/></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E03ECF-5F9A-D040-AF39-DDE342BEF93C}"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938F80-E60C-A34B-A3F1-751194E73E4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E03ECF-5F9A-D040-AF39-DDE342BEF93C}"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938F80-E60C-A34B-A3F1-751194E73E4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E03ECF-5F9A-D040-AF39-DDE342BEF93C}"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938F80-E60C-A34B-A3F1-751194E73E4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BDB993E-43FB-1644-AA47-B8B7BFD05CD0}"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33E87B24-5B7C-2E42-A7B2-9AC0C3C224F9}"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OverTx">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9C5A1389-A037-D04D-AAF9-1452E88908AD}"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1393B2F-BB5C-EC4B-9E02-3DD777B4F87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E03ECF-5F9A-D040-AF39-DDE342BEF93C}"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938F80-E60C-A34B-A3F1-751194E73E4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E03ECF-5F9A-D040-AF39-DDE342BEF93C}"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938F80-E60C-A34B-A3F1-751194E73E4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E03ECF-5F9A-D040-AF39-DDE342BEF93C}"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938F80-E60C-A34B-A3F1-751194E73E4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E03ECF-5F9A-D040-AF39-DDE342BEF93C}" type="datetimeFigureOut">
              <a:rPr lang="en-US" smtClean="0"/>
              <a:t>3/25/11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938F80-E60C-A34B-A3F1-751194E73E4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E03ECF-5F9A-D040-AF39-DDE342BEF93C}" type="datetimeFigureOut">
              <a:rPr lang="en-US" smtClean="0"/>
              <a:t>3/25/11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938F80-E60C-A34B-A3F1-751194E73E4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E03ECF-5F9A-D040-AF39-DDE342BEF93C}" type="datetimeFigureOut">
              <a:rPr lang="en-US" smtClean="0"/>
              <a:t>3/25/11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938F80-E60C-A34B-A3F1-751194E73E4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E03ECF-5F9A-D040-AF39-DDE342BEF93C}"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938F80-E60C-A34B-A3F1-751194E73E4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E03ECF-5F9A-D040-AF39-DDE342BEF93C}"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938F80-E60C-A34B-A3F1-751194E73E4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E03ECF-5F9A-D040-AF39-DDE342BEF93C}" type="datetimeFigureOut">
              <a:rPr lang="en-US" smtClean="0"/>
              <a:t>3/25/11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938F80-E60C-A34B-A3F1-751194E73E4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15.xml"/><Relationship Id="rId3" Type="http://schemas.openxmlformats.org/officeDocument/2006/relationships/oleObject" Target="../embeddings/Microsoft_Word_97_-_2004_Document1.doc"/></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13.xml"/><Relationship Id="rId2" Type="http://schemas.openxmlformats.org/officeDocument/2006/relationships/image" Target="../media/image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2"/>
          <p:cNvSpPr>
            <a:spLocks noGrp="1" noChangeArrowheads="1"/>
          </p:cNvSpPr>
          <p:nvPr>
            <p:ph type="ctrTitle"/>
          </p:nvPr>
        </p:nvSpPr>
        <p:spPr>
          <a:xfrm>
            <a:off x="685800" y="1066800"/>
            <a:ext cx="7772400" cy="1143000"/>
          </a:xfrm>
        </p:spPr>
        <p:txBody>
          <a:bodyPr>
            <a:normAutofit fontScale="90000"/>
          </a:bodyPr>
          <a:lstStyle/>
          <a:p>
            <a:pPr eaLnBrk="1" hangingPunct="1"/>
            <a:r>
              <a:rPr lang="en-US" sz="7200"/>
              <a:t>All About . . . .</a:t>
            </a:r>
            <a:endParaRPr lang="en-US"/>
          </a:p>
        </p:txBody>
      </p:sp>
      <p:sp>
        <p:nvSpPr>
          <p:cNvPr id="27651" name="Rectangle 3"/>
          <p:cNvSpPr>
            <a:spLocks noGrp="1" noChangeArrowheads="1"/>
          </p:cNvSpPr>
          <p:nvPr>
            <p:ph type="subTitle" idx="1"/>
          </p:nvPr>
        </p:nvSpPr>
        <p:spPr>
          <a:xfrm>
            <a:off x="1371600" y="2819400"/>
            <a:ext cx="6400800" cy="1752600"/>
          </a:xfrm>
        </p:spPr>
        <p:txBody>
          <a:bodyPr/>
          <a:lstStyle/>
          <a:p>
            <a:pPr eaLnBrk="1" hangingPunct="1"/>
            <a:r>
              <a:rPr lang="en-US" sz="9600"/>
              <a:t>BACTERIA</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a:t>Cocci</a:t>
            </a:r>
          </a:p>
        </p:txBody>
      </p:sp>
      <p:sp>
        <p:nvSpPr>
          <p:cNvPr id="36867" name="Rectangle 4"/>
          <p:cNvSpPr>
            <a:spLocks noGrp="1" noChangeArrowheads="1"/>
          </p:cNvSpPr>
          <p:nvPr>
            <p:ph type="body" sz="half" idx="2"/>
          </p:nvPr>
        </p:nvSpPr>
        <p:spPr/>
        <p:txBody>
          <a:bodyPr/>
          <a:lstStyle/>
          <a:p>
            <a:pPr eaLnBrk="1" hangingPunct="1"/>
            <a:r>
              <a:rPr lang="en-US" sz="2000">
                <a:latin typeface="Verdana" charset="0"/>
              </a:rPr>
              <a:t>Others are shaped like little balls and called cocci </a:t>
            </a:r>
            <a:r>
              <a:rPr lang="en-US" sz="2000" i="1">
                <a:latin typeface="Verdana-Italic" charset="0"/>
              </a:rPr>
              <a:t>(cox-eye)</a:t>
            </a:r>
            <a:r>
              <a:rPr lang="en-US" sz="2000">
                <a:latin typeface="Verdana" charset="0"/>
              </a:rPr>
              <a:t>. </a:t>
            </a:r>
          </a:p>
          <a:p>
            <a:pPr eaLnBrk="1" hangingPunct="1"/>
            <a:endParaRPr lang="en-US" sz="2000">
              <a:latin typeface="Verdana" charset="0"/>
            </a:endParaRPr>
          </a:p>
          <a:p>
            <a:pPr eaLnBrk="1" hangingPunct="1"/>
            <a:r>
              <a:rPr lang="en-US" sz="2000">
                <a:latin typeface="Verdana" charset="0"/>
              </a:rPr>
              <a:t>Round shaped bacteria are much more resistant to drying out than rod shaped bacilli cells are. </a:t>
            </a:r>
          </a:p>
        </p:txBody>
      </p:sp>
      <p:pic>
        <p:nvPicPr>
          <p:cNvPr id="36868" name="Picture 5" descr="http://www.uic.edu/classes/bios/bios100/labs/coccus.jpg"/>
          <p:cNvPicPr>
            <a:picLocks noChangeAspect="1" noChangeArrowheads="1"/>
          </p:cNvPicPr>
          <p:nvPr>
            <p:ph sz="half" idx="1"/>
          </p:nvPr>
        </p:nvPicPr>
        <p:blipFill>
          <a:blip r:embed="rId2"/>
          <a:srcRect/>
          <a:stretch>
            <a:fillRect/>
          </a:stretch>
        </p:blipFill>
        <p:spPr>
          <a:xfrm>
            <a:off x="685800" y="2555875"/>
            <a:ext cx="3810000" cy="2963863"/>
          </a:xfr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t>Spirilli</a:t>
            </a:r>
          </a:p>
        </p:txBody>
      </p:sp>
      <p:sp>
        <p:nvSpPr>
          <p:cNvPr id="37891" name="Rectangle 4"/>
          <p:cNvSpPr>
            <a:spLocks noGrp="1" noChangeArrowheads="1"/>
          </p:cNvSpPr>
          <p:nvPr>
            <p:ph type="body" sz="half" idx="2"/>
          </p:nvPr>
        </p:nvSpPr>
        <p:spPr/>
        <p:txBody>
          <a:bodyPr/>
          <a:lstStyle/>
          <a:p>
            <a:pPr eaLnBrk="1" hangingPunct="1">
              <a:lnSpc>
                <a:spcPct val="90000"/>
              </a:lnSpc>
            </a:pPr>
            <a:r>
              <a:rPr lang="en-US" sz="2000">
                <a:latin typeface="Verdana" charset="0"/>
              </a:rPr>
              <a:t>Others still are helical or spiral in shape, called spirilli </a:t>
            </a:r>
            <a:r>
              <a:rPr lang="en-US" sz="2000" i="1">
                <a:latin typeface="Verdana" charset="0"/>
              </a:rPr>
              <a:t>(spuh-ril-eye)</a:t>
            </a:r>
            <a:r>
              <a:rPr lang="en-US" sz="2000">
                <a:latin typeface="Verdana" charset="0"/>
              </a:rPr>
              <a:t>.</a:t>
            </a:r>
          </a:p>
          <a:p>
            <a:pPr eaLnBrk="1" hangingPunct="1">
              <a:lnSpc>
                <a:spcPct val="90000"/>
              </a:lnSpc>
            </a:pPr>
            <a:endParaRPr lang="en-US" sz="2000">
              <a:latin typeface="Verdana" charset="0"/>
            </a:endParaRPr>
          </a:p>
          <a:p>
            <a:pPr eaLnBrk="1" hangingPunct="1">
              <a:lnSpc>
                <a:spcPct val="90000"/>
              </a:lnSpc>
            </a:pPr>
            <a:r>
              <a:rPr lang="en-US" sz="2000">
                <a:latin typeface="Verdana" charset="0"/>
              </a:rPr>
              <a:t>Spirilli are the least common shape</a:t>
            </a:r>
          </a:p>
          <a:p>
            <a:pPr eaLnBrk="1" hangingPunct="1">
              <a:lnSpc>
                <a:spcPct val="90000"/>
              </a:lnSpc>
            </a:pPr>
            <a:endParaRPr lang="en-US" sz="2000">
              <a:latin typeface="Verdana" charset="0"/>
            </a:endParaRPr>
          </a:p>
          <a:p>
            <a:pPr eaLnBrk="1" hangingPunct="1">
              <a:lnSpc>
                <a:spcPct val="90000"/>
              </a:lnSpc>
            </a:pPr>
            <a:r>
              <a:rPr lang="en-US" sz="2000">
                <a:latin typeface="Verdana" charset="0"/>
              </a:rPr>
              <a:t>Spirilla cells move easily in a corkscrew motion using a “whip”, called flagella, at each end.</a:t>
            </a:r>
          </a:p>
          <a:p>
            <a:pPr eaLnBrk="1" hangingPunct="1">
              <a:lnSpc>
                <a:spcPct val="90000"/>
              </a:lnSpc>
            </a:pPr>
            <a:endParaRPr lang="en-US" sz="1800">
              <a:latin typeface="Verdana" charset="0"/>
            </a:endParaRPr>
          </a:p>
          <a:p>
            <a:pPr eaLnBrk="1" hangingPunct="1">
              <a:lnSpc>
                <a:spcPct val="90000"/>
              </a:lnSpc>
            </a:pPr>
            <a:endParaRPr lang="en-US" sz="1800">
              <a:latin typeface="Verdana" charset="0"/>
            </a:endParaRPr>
          </a:p>
          <a:p>
            <a:pPr eaLnBrk="1" hangingPunct="1">
              <a:lnSpc>
                <a:spcPct val="90000"/>
              </a:lnSpc>
              <a:buFontTx/>
              <a:buNone/>
            </a:pPr>
            <a:endParaRPr lang="en-US" sz="1800">
              <a:latin typeface="Verdana" charset="0"/>
            </a:endParaRPr>
          </a:p>
        </p:txBody>
      </p:sp>
      <p:pic>
        <p:nvPicPr>
          <p:cNvPr id="37892" name="Picture 5" descr="http://www.uic.edu/classes/bios/bios100/labs/spirilla.jpg"/>
          <p:cNvPicPr>
            <a:picLocks noChangeAspect="1" noChangeArrowheads="1"/>
          </p:cNvPicPr>
          <p:nvPr>
            <p:ph sz="half" idx="1"/>
          </p:nvPr>
        </p:nvPicPr>
        <p:blipFill>
          <a:blip r:embed="rId2"/>
          <a:srcRect/>
          <a:stretch>
            <a:fillRect/>
          </a:stretch>
        </p:blipFill>
        <p:spPr>
          <a:xfrm>
            <a:off x="685800" y="2559050"/>
            <a:ext cx="3810000" cy="2957513"/>
          </a:xfr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2057400" y="838200"/>
            <a:ext cx="4953000" cy="641350"/>
          </a:xfrm>
          <a:prstGeom prst="rect">
            <a:avLst/>
          </a:prstGeom>
          <a:noFill/>
          <a:ln w="9525">
            <a:noFill/>
            <a:miter lim="800000"/>
            <a:headEnd/>
            <a:tailEnd/>
          </a:ln>
        </p:spPr>
        <p:txBody>
          <a:bodyPr>
            <a:prstTxWarp prst="textNoShape">
              <a:avLst/>
            </a:prstTxWarp>
            <a:spAutoFit/>
          </a:bodyPr>
          <a:lstStyle/>
          <a:p>
            <a:pPr algn="ctr">
              <a:spcBef>
                <a:spcPct val="50000"/>
              </a:spcBef>
            </a:pPr>
            <a:r>
              <a:rPr lang="en-US" sz="3600" b="1">
                <a:latin typeface="Verdana-Bold" charset="0"/>
              </a:rPr>
              <a:t>Where They're Found</a:t>
            </a:r>
            <a:endParaRPr lang="en-US" b="1">
              <a:latin typeface="Verdana-Bold" charset="0"/>
            </a:endParaRPr>
          </a:p>
        </p:txBody>
      </p:sp>
      <p:sp>
        <p:nvSpPr>
          <p:cNvPr id="38915" name="Text Box 3"/>
          <p:cNvSpPr txBox="1">
            <a:spLocks noChangeArrowheads="1"/>
          </p:cNvSpPr>
          <p:nvPr/>
        </p:nvSpPr>
        <p:spPr bwMode="auto">
          <a:xfrm>
            <a:off x="1371600" y="2057400"/>
            <a:ext cx="6934200" cy="3051175"/>
          </a:xfrm>
          <a:prstGeom prst="rect">
            <a:avLst/>
          </a:prstGeom>
          <a:noFill/>
          <a:ln w="9525">
            <a:noFill/>
            <a:miter lim="800000"/>
            <a:headEnd/>
            <a:tailEnd/>
          </a:ln>
        </p:spPr>
        <p:txBody>
          <a:bodyPr>
            <a:prstTxWarp prst="textNoShape">
              <a:avLst/>
            </a:prstTxWarp>
            <a:spAutoFit/>
          </a:bodyPr>
          <a:lstStyle/>
          <a:p>
            <a:pPr>
              <a:spcBef>
                <a:spcPct val="50000"/>
              </a:spcBef>
            </a:pPr>
            <a:r>
              <a:rPr lang="en-US">
                <a:solidFill>
                  <a:srgbClr val="FF0000"/>
                </a:solidFill>
                <a:latin typeface="Verdana" charset="0"/>
              </a:rPr>
              <a:t>Bacteria live on or in just about every material and environment on Earth from soil to water to air, and from your house to arctic ice to volcanic vents. Each square centimeter of your skin averages about 100,000 bacteria. A single teaspoon of topsoil contains more than a billion (1,000,000,000) bacteria.  </a:t>
            </a:r>
            <a:endParaRPr lang="en-US">
              <a:latin typeface="Verdana"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b="1">
                <a:latin typeface="Verdana-Bold" charset="0"/>
              </a:rPr>
              <a:t>How They Move</a:t>
            </a:r>
          </a:p>
        </p:txBody>
      </p:sp>
      <p:sp>
        <p:nvSpPr>
          <p:cNvPr id="39939" name="Rectangle 5"/>
          <p:cNvSpPr>
            <a:spLocks noGrp="1" noChangeArrowheads="1"/>
          </p:cNvSpPr>
          <p:nvPr>
            <p:ph type="body" sz="half" idx="3"/>
          </p:nvPr>
        </p:nvSpPr>
        <p:spPr>
          <a:xfrm>
            <a:off x="685800" y="3581400"/>
            <a:ext cx="7772400" cy="2514600"/>
          </a:xfrm>
        </p:spPr>
        <p:txBody>
          <a:bodyPr>
            <a:normAutofit fontScale="92500"/>
          </a:bodyPr>
          <a:lstStyle/>
          <a:p>
            <a:pPr eaLnBrk="1" hangingPunct="1">
              <a:lnSpc>
                <a:spcPct val="90000"/>
              </a:lnSpc>
              <a:buFontTx/>
              <a:buNone/>
            </a:pPr>
            <a:r>
              <a:rPr lang="en-US" sz="2000">
                <a:solidFill>
                  <a:schemeClr val="hlink"/>
                </a:solidFill>
                <a:latin typeface="Verdana" charset="0"/>
              </a:rPr>
              <a:t>    Some bacteria move about their environment by means of long, whip-like structures called flagella. They rotate their flagella like tiny outboard motors to propel themselves through liquid environments. They may also reverse the direction in which their flagella rotate so that they tumble about in one place.  Other bacteria secrete a slime layer and ooze over surfaces like slugs. Others are fairly stationary, which means they stay in one place.</a:t>
            </a:r>
            <a:endParaRPr lang="en-US" sz="2000">
              <a:latin typeface="Verdana" charset="0"/>
            </a:endParaRPr>
          </a:p>
          <a:p>
            <a:pPr eaLnBrk="1" hangingPunct="1">
              <a:lnSpc>
                <a:spcPct val="90000"/>
              </a:lnSpc>
              <a:buFontTx/>
              <a:buNone/>
            </a:pPr>
            <a:r>
              <a:rPr lang="en-US" sz="2000">
                <a:latin typeface="Verdana" charset="0"/>
              </a:rPr>
              <a:t>.</a:t>
            </a:r>
            <a:endParaRPr lang="en-US" sz="2400">
              <a:latin typeface="Verdana" charset="0"/>
            </a:endParaRPr>
          </a:p>
        </p:txBody>
      </p:sp>
      <p:pic>
        <p:nvPicPr>
          <p:cNvPr id="39940" name="Picture 6" descr="pseudomonas.jpg                                                00058B4Ea                              C06C3670:"/>
          <p:cNvPicPr>
            <a:picLocks noChangeAspect="1" noChangeArrowheads="1"/>
          </p:cNvPicPr>
          <p:nvPr/>
        </p:nvPicPr>
        <p:blipFill>
          <a:blip r:embed="rId2"/>
          <a:srcRect/>
          <a:stretch>
            <a:fillRect/>
          </a:stretch>
        </p:blipFill>
        <p:spPr bwMode="auto">
          <a:xfrm>
            <a:off x="2590800" y="1676400"/>
            <a:ext cx="4038600" cy="1595438"/>
          </a:xfrm>
          <a:prstGeom prst="rect">
            <a:avLst/>
          </a:prstGeom>
          <a:noFill/>
          <a:ln w="9525">
            <a:noFill/>
            <a:miter lim="800000"/>
            <a:headEnd/>
            <a:tailEnd/>
          </a:ln>
        </p:spPr>
      </p:pic>
      <p:sp>
        <p:nvSpPr>
          <p:cNvPr id="39941" name="Text Box 7"/>
          <p:cNvSpPr txBox="1">
            <a:spLocks noChangeArrowheads="1"/>
          </p:cNvSpPr>
          <p:nvPr/>
        </p:nvSpPr>
        <p:spPr bwMode="auto">
          <a:xfrm>
            <a:off x="2590800" y="3048000"/>
            <a:ext cx="5105400" cy="304800"/>
          </a:xfrm>
          <a:prstGeom prst="rect">
            <a:avLst/>
          </a:prstGeom>
          <a:noFill/>
          <a:ln w="9525">
            <a:noFill/>
            <a:miter lim="800000"/>
            <a:headEnd/>
            <a:tailEnd/>
          </a:ln>
        </p:spPr>
        <p:txBody>
          <a:bodyPr>
            <a:prstTxWarp prst="textNoShape">
              <a:avLst/>
            </a:prstTxWarp>
            <a:spAutoFit/>
          </a:bodyPr>
          <a:lstStyle/>
          <a:p>
            <a:pPr>
              <a:spcBef>
                <a:spcPct val="50000"/>
              </a:spcBef>
            </a:pPr>
            <a:r>
              <a:rPr lang="en-US" sz="1400">
                <a:latin typeface="TimesNewRomanMS" charset="0"/>
              </a:rPr>
              <a:t>Bacterium with flagella</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5"/>
          <p:cNvSpPr>
            <a:spLocks noGrp="1" noChangeArrowheads="1"/>
          </p:cNvSpPr>
          <p:nvPr>
            <p:ph type="body" sz="half" idx="3"/>
          </p:nvPr>
        </p:nvSpPr>
        <p:spPr>
          <a:xfrm>
            <a:off x="381000" y="304800"/>
            <a:ext cx="8458200" cy="6248400"/>
          </a:xfrm>
        </p:spPr>
        <p:txBody>
          <a:bodyPr/>
          <a:lstStyle/>
          <a:p>
            <a:pPr eaLnBrk="1" hangingPunct="1">
              <a:buFontTx/>
              <a:buNone/>
            </a:pPr>
            <a:r>
              <a:rPr lang="en-US" sz="4000" b="1">
                <a:latin typeface="Verdana-Bold" charset="0"/>
              </a:rPr>
              <a:t>               What They Eat</a:t>
            </a:r>
            <a:r>
              <a:rPr lang="en-US" sz="2800">
                <a:latin typeface="Verdana" charset="0"/>
              </a:rPr>
              <a:t> </a:t>
            </a:r>
          </a:p>
          <a:p>
            <a:pPr eaLnBrk="1" hangingPunct="1">
              <a:buFontTx/>
              <a:buNone/>
            </a:pPr>
            <a:r>
              <a:rPr lang="en-US" sz="2400">
                <a:latin typeface="Verdana" charset="0"/>
              </a:rPr>
              <a:t>   Some bacteria are producers, called photosynthetic </a:t>
            </a:r>
            <a:r>
              <a:rPr lang="en-US" sz="2400" i="1">
                <a:latin typeface="Verdana-Italic" charset="0"/>
              </a:rPr>
              <a:t>(foe-toe sin-theh-tick).  </a:t>
            </a:r>
            <a:r>
              <a:rPr lang="en-US" sz="2400">
                <a:latin typeface="Verdana-Italic" charset="0"/>
              </a:rPr>
              <a:t>T</a:t>
            </a:r>
            <a:r>
              <a:rPr lang="en-US" sz="2400">
                <a:latin typeface="Verdana" charset="0"/>
              </a:rPr>
              <a:t>hey can make their own food from sunlight, just like plants. Also like plants, they give off oxygen.  They do not compete with us for food.</a:t>
            </a:r>
            <a:r>
              <a:rPr lang="en-US" sz="2800">
                <a:latin typeface="Verdana" charset="0"/>
              </a:rPr>
              <a:t> </a:t>
            </a:r>
          </a:p>
          <a:p>
            <a:pPr eaLnBrk="1" hangingPunct="1">
              <a:buFontTx/>
              <a:buNone/>
            </a:pPr>
            <a:endParaRPr lang="en-US" sz="1200">
              <a:latin typeface="Verdana" charset="0"/>
            </a:endParaRPr>
          </a:p>
          <a:p>
            <a:pPr eaLnBrk="1" hangingPunct="1">
              <a:buFontTx/>
              <a:buNone/>
            </a:pPr>
            <a:r>
              <a:rPr lang="en-US" sz="2800">
                <a:latin typeface="Verdana" charset="0"/>
              </a:rPr>
              <a:t>   </a:t>
            </a:r>
            <a:r>
              <a:rPr lang="en-US" sz="2400">
                <a:latin typeface="Verdana" charset="0"/>
              </a:rPr>
              <a:t>Other bacteria are consumers.  They absorb food from the material they live on or in. Some of these bacteria can live off unusual "foods" such as iron or sulfur. The microbes that live in your intestine absorb nutrients from the digested food you've eaten.  We will pay particular attention to the bacteria that compete with humans by living in and on the food we intend to eat.</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152400" y="-76200"/>
            <a:ext cx="5181600" cy="838200"/>
          </a:xfrm>
        </p:spPr>
        <p:txBody>
          <a:bodyPr/>
          <a:lstStyle/>
          <a:p>
            <a:pPr algn="l" eaLnBrk="1" hangingPunct="1"/>
            <a:r>
              <a:rPr lang="en-US" sz="3600"/>
              <a:t>How They Reproduce</a:t>
            </a:r>
          </a:p>
        </p:txBody>
      </p:sp>
      <p:sp>
        <p:nvSpPr>
          <p:cNvPr id="41988" name="Rectangle 3"/>
          <p:cNvSpPr>
            <a:spLocks noGrp="1" noChangeArrowheads="1"/>
          </p:cNvSpPr>
          <p:nvPr>
            <p:ph type="body" sz="half" idx="1"/>
          </p:nvPr>
        </p:nvSpPr>
        <p:spPr>
          <a:xfrm>
            <a:off x="0" y="685800"/>
            <a:ext cx="6858000" cy="3581400"/>
          </a:xfrm>
        </p:spPr>
        <p:txBody>
          <a:bodyPr/>
          <a:lstStyle/>
          <a:p>
            <a:pPr eaLnBrk="1" hangingPunct="1">
              <a:lnSpc>
                <a:spcPct val="90000"/>
              </a:lnSpc>
              <a:spcBef>
                <a:spcPts val="500"/>
              </a:spcBef>
              <a:spcAft>
                <a:spcPts val="500"/>
              </a:spcAft>
            </a:pPr>
            <a:r>
              <a:rPr lang="en-US" sz="2400" b="1"/>
              <a:t>Binary fission</a:t>
            </a:r>
            <a:r>
              <a:rPr lang="en-US" sz="2400"/>
              <a:t> is the form of asexual reproduction used by most prokaryotes (bacteria) to reproduce. The result is the reproduction of a living cell by division into two equal or near-equal parts.</a:t>
            </a:r>
          </a:p>
          <a:p>
            <a:pPr eaLnBrk="1" hangingPunct="1">
              <a:lnSpc>
                <a:spcPct val="90000"/>
              </a:lnSpc>
              <a:spcBef>
                <a:spcPts val="500"/>
              </a:spcBef>
              <a:spcAft>
                <a:spcPts val="500"/>
              </a:spcAft>
            </a:pPr>
            <a:r>
              <a:rPr lang="en-US" sz="2400"/>
              <a:t>It begins when the DNA replication occurs. Each DNA strand then attaches to the cell membrane. The cell elongates, causing the two strands to separate. The cell membrane then grows inwards and splits the cell into two daughter cells through a process called cytokinesis.</a:t>
            </a:r>
          </a:p>
          <a:p>
            <a:pPr eaLnBrk="1" hangingPunct="1">
              <a:lnSpc>
                <a:spcPct val="90000"/>
              </a:lnSpc>
            </a:pPr>
            <a:endParaRPr lang="en-US" sz="2400"/>
          </a:p>
        </p:txBody>
      </p:sp>
      <p:graphicFrame>
        <p:nvGraphicFramePr>
          <p:cNvPr id="41986" name="Object 2"/>
          <p:cNvGraphicFramePr>
            <a:graphicFrameLocks noChangeAspect="1"/>
          </p:cNvGraphicFramePr>
          <p:nvPr>
            <p:ph sz="half" idx="2"/>
          </p:nvPr>
        </p:nvGraphicFramePr>
        <p:xfrm>
          <a:off x="6708775" y="0"/>
          <a:ext cx="2163763" cy="4419600"/>
        </p:xfrm>
        <a:graphic>
          <a:graphicData uri="http://schemas.openxmlformats.org/presentationml/2006/ole">
            <p:oleObj spid="_x0000_s32770" name="Document" r:id="rId3" imgW="2145792" imgH="4383024" progId="Word.Document.8">
              <p:embed/>
            </p:oleObj>
          </a:graphicData>
        </a:graphic>
      </p:graphicFrame>
      <p:sp>
        <p:nvSpPr>
          <p:cNvPr id="41989" name="Text Box 5"/>
          <p:cNvSpPr txBox="1">
            <a:spLocks noChangeArrowheads="1"/>
          </p:cNvSpPr>
          <p:nvPr/>
        </p:nvSpPr>
        <p:spPr bwMode="auto">
          <a:xfrm>
            <a:off x="0" y="4375150"/>
            <a:ext cx="9144000" cy="2254250"/>
          </a:xfrm>
          <a:prstGeom prst="rect">
            <a:avLst/>
          </a:prstGeom>
          <a:noFill/>
          <a:ln w="9525">
            <a:noFill/>
            <a:miter lim="800000"/>
            <a:headEnd/>
            <a:tailEnd/>
          </a:ln>
        </p:spPr>
        <p:txBody>
          <a:bodyPr>
            <a:prstTxWarp prst="textNoShape">
              <a:avLst/>
            </a:prstTxWarp>
            <a:spAutoFit/>
          </a:bodyPr>
          <a:lstStyle/>
          <a:p>
            <a:pPr eaLnBrk="1" hangingPunct="1">
              <a:lnSpc>
                <a:spcPct val="90000"/>
              </a:lnSpc>
              <a:spcBef>
                <a:spcPts val="500"/>
              </a:spcBef>
              <a:spcAft>
                <a:spcPts val="500"/>
              </a:spcAft>
              <a:buFontTx/>
              <a:buChar char="•"/>
            </a:pPr>
            <a:r>
              <a:rPr lang="en-US"/>
              <a:t>   Organisms that reproduce by binary fission grow exponentially.</a:t>
            </a:r>
          </a:p>
          <a:p>
            <a:pPr eaLnBrk="1" hangingPunct="1">
              <a:lnSpc>
                <a:spcPct val="90000"/>
              </a:lnSpc>
              <a:spcBef>
                <a:spcPts val="500"/>
              </a:spcBef>
              <a:spcAft>
                <a:spcPts val="500"/>
              </a:spcAft>
              <a:buFontTx/>
              <a:buChar char="•"/>
            </a:pPr>
            <a:r>
              <a:rPr lang="en-US"/>
              <a:t>   This type of asexual reproduction normally results in two identical           cells. However, bacterial DNA has a relatively high mutation rate. This rapid rate of genetic change is what makes bacteria capable of developing resistance to antibiotics and helps them exploit invasion into a wide range of environments.</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609600"/>
            <a:ext cx="7772400" cy="5257800"/>
          </a:xfrm>
        </p:spPr>
        <p:txBody>
          <a:bodyPr/>
          <a:lstStyle/>
          <a:p>
            <a:pPr eaLnBrk="1" hangingPunct="1"/>
            <a:r>
              <a:rPr lang="en-US"/>
              <a:t>Read the information on the following slides, then use it to create an outline on pages 7 and 8 in your student packet of facts … </a:t>
            </a:r>
            <a:br>
              <a:rPr lang="en-US"/>
            </a:br>
            <a:r>
              <a:rPr lang="en-US"/>
              <a:t/>
            </a:r>
            <a:br>
              <a:rPr lang="en-US"/>
            </a:br>
            <a:r>
              <a:rPr lang="en-US"/>
              <a:t>All About Bacteria.</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685800" y="914400"/>
            <a:ext cx="8001000" cy="5516563"/>
          </a:xfrm>
          <a:prstGeom prst="rect">
            <a:avLst/>
          </a:prstGeom>
          <a:noFill/>
          <a:ln w="9525">
            <a:noFill/>
            <a:miter lim="800000"/>
            <a:headEnd/>
            <a:tailEnd/>
          </a:ln>
        </p:spPr>
        <p:txBody>
          <a:bodyPr>
            <a:prstTxWarp prst="textNoShape">
              <a:avLst/>
            </a:prstTxWarp>
            <a:spAutoFit/>
          </a:bodyPr>
          <a:lstStyle/>
          <a:p>
            <a:pPr lvl="2">
              <a:spcBef>
                <a:spcPts val="500"/>
              </a:spcBef>
              <a:spcAft>
                <a:spcPts val="500"/>
              </a:spcAft>
            </a:pPr>
            <a:r>
              <a:rPr lang="en-US" b="1">
                <a:solidFill>
                  <a:srgbClr val="000000"/>
                </a:solidFill>
              </a:rPr>
              <a:t>            </a:t>
            </a:r>
            <a:r>
              <a:rPr lang="en-US" sz="3200" b="1">
                <a:solidFill>
                  <a:srgbClr val="FF0000"/>
                </a:solidFill>
              </a:rPr>
              <a:t>What Is Food Poisoning?</a:t>
            </a:r>
            <a:endParaRPr lang="en-US" b="1">
              <a:solidFill>
                <a:srgbClr val="000000"/>
              </a:solidFill>
            </a:endParaRPr>
          </a:p>
          <a:p>
            <a:pPr>
              <a:spcBef>
                <a:spcPts val="500"/>
              </a:spcBef>
              <a:spcAft>
                <a:spcPts val="500"/>
              </a:spcAft>
            </a:pPr>
            <a:r>
              <a:rPr lang="en-US">
                <a:solidFill>
                  <a:srgbClr val="000000"/>
                </a:solidFill>
              </a:rPr>
              <a:t>Food poisoning comes from eating foods that contain harmful bacteria or their toxins, which are poisonous substances.  Bacteria are all around us, so mild cases of food poisoning are common. You may have had mild food poisoning — with diarrhea and an upset stomach — but your mom or dad just called it a stomach bug or stomach virus.</a:t>
            </a:r>
          </a:p>
          <a:p>
            <a:r>
              <a:rPr lang="en-US">
                <a:solidFill>
                  <a:srgbClr val="000000"/>
                </a:solidFill>
              </a:rPr>
              <a:t>You might think the solution is to get rid of all the bacteria. But it isn't possible and you wouldn't want to do it, even if you could. Bacteria are all around us, including in food, and sometimes they can be good for you. It's confusing, but one thing is for sure — the bacteria in the leftovers weren't good for you, but you can learn how to prevent those bacteria from living in and spoiling your food and making you sick.</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3429000" y="2571750"/>
            <a:ext cx="2895600" cy="457200"/>
          </a:xfrm>
          <a:prstGeom prst="rect">
            <a:avLst/>
          </a:prstGeom>
          <a:noFill/>
          <a:ln w="9525">
            <a:noFill/>
            <a:miter lim="800000"/>
            <a:headEnd/>
            <a:tailEnd/>
          </a:ln>
        </p:spPr>
        <p:txBody>
          <a:bodyPr>
            <a:prstTxWarp prst="textNoShape">
              <a:avLst/>
            </a:prstTxWarp>
            <a:spAutoFit/>
          </a:bodyPr>
          <a:lstStyle/>
          <a:p>
            <a:endParaRPr lang="en-US"/>
          </a:p>
        </p:txBody>
      </p:sp>
      <p:sp>
        <p:nvSpPr>
          <p:cNvPr id="30723" name="Rectangle 3"/>
          <p:cNvSpPr>
            <a:spLocks noChangeArrowheads="1"/>
          </p:cNvSpPr>
          <p:nvPr/>
        </p:nvSpPr>
        <p:spPr bwMode="auto">
          <a:xfrm>
            <a:off x="3429000" y="2571750"/>
            <a:ext cx="184150" cy="457200"/>
          </a:xfrm>
          <a:prstGeom prst="rect">
            <a:avLst/>
          </a:prstGeom>
          <a:noFill/>
          <a:ln w="9525">
            <a:noFill/>
            <a:miter lim="800000"/>
            <a:headEnd/>
            <a:tailEnd/>
          </a:ln>
        </p:spPr>
        <p:txBody>
          <a:bodyPr wrap="none">
            <a:prstTxWarp prst="textNoShape">
              <a:avLst/>
            </a:prstTxWarp>
            <a:spAutoFit/>
          </a:bodyPr>
          <a:lstStyle/>
          <a:p>
            <a:endParaRPr lang="en-US"/>
          </a:p>
        </p:txBody>
      </p:sp>
      <p:sp>
        <p:nvSpPr>
          <p:cNvPr id="30724" name="Rectangle 4"/>
          <p:cNvSpPr>
            <a:spLocks noGrp="1" noChangeArrowheads="1"/>
          </p:cNvSpPr>
          <p:nvPr>
            <p:ph type="title"/>
          </p:nvPr>
        </p:nvSpPr>
        <p:spPr>
          <a:xfrm>
            <a:off x="685800" y="152400"/>
            <a:ext cx="7772400" cy="1143000"/>
          </a:xfrm>
        </p:spPr>
        <p:txBody>
          <a:bodyPr/>
          <a:lstStyle/>
          <a:p>
            <a:pPr eaLnBrk="1" hangingPunct="1"/>
            <a:r>
              <a:rPr lang="en-US" b="1">
                <a:solidFill>
                  <a:schemeClr val="accent2"/>
                </a:solidFill>
                <a:latin typeface="Verdana-Bold" charset="0"/>
              </a:rPr>
              <a:t>Classification</a:t>
            </a:r>
            <a:endParaRPr lang="en-US" b="1">
              <a:latin typeface="Verdana-Bold" charset="0"/>
            </a:endParaRPr>
          </a:p>
        </p:txBody>
      </p:sp>
      <p:sp>
        <p:nvSpPr>
          <p:cNvPr id="30725" name="Rectangle 6"/>
          <p:cNvSpPr>
            <a:spLocks noGrp="1" noChangeArrowheads="1"/>
          </p:cNvSpPr>
          <p:nvPr>
            <p:ph type="body" sz="half" idx="2"/>
          </p:nvPr>
        </p:nvSpPr>
        <p:spPr>
          <a:xfrm>
            <a:off x="228600" y="1524000"/>
            <a:ext cx="8686800" cy="4876800"/>
          </a:xfrm>
        </p:spPr>
        <p:txBody>
          <a:bodyPr/>
          <a:lstStyle/>
          <a:p>
            <a:pPr eaLnBrk="1" hangingPunct="1">
              <a:lnSpc>
                <a:spcPct val="90000"/>
              </a:lnSpc>
            </a:pPr>
            <a:r>
              <a:rPr lang="en-US" sz="2400">
                <a:latin typeface="Verdana" charset="0"/>
              </a:rPr>
              <a:t>All bacteria are called </a:t>
            </a:r>
            <a:r>
              <a:rPr lang="en-US" sz="2400">
                <a:solidFill>
                  <a:srgbClr val="FF0000"/>
                </a:solidFill>
                <a:latin typeface="Verdana" charset="0"/>
              </a:rPr>
              <a:t>Prokaryotes</a:t>
            </a:r>
            <a:r>
              <a:rPr lang="en-US" sz="2400">
                <a:latin typeface="Verdana" charset="0"/>
              </a:rPr>
              <a:t> </a:t>
            </a:r>
            <a:r>
              <a:rPr lang="en-US" sz="2400" i="1">
                <a:latin typeface="Verdana-Italic" charset="0"/>
              </a:rPr>
              <a:t>(pro-carry-oats)</a:t>
            </a:r>
            <a:r>
              <a:rPr lang="en-US" sz="2400">
                <a:latin typeface="Verdana" charset="0"/>
              </a:rPr>
              <a:t>, which means that the single cells do not have a nucleus.  Instead, the one strand of genetic material, called DNA, floats freely in the cytoplasm.  Bacteria are the only prokaryotes.</a:t>
            </a:r>
          </a:p>
          <a:p>
            <a:pPr eaLnBrk="1" hangingPunct="1">
              <a:lnSpc>
                <a:spcPct val="90000"/>
              </a:lnSpc>
              <a:buFontTx/>
              <a:buNone/>
            </a:pPr>
            <a:endParaRPr lang="en-US" sz="2400">
              <a:latin typeface="Verdana" charset="0"/>
            </a:endParaRPr>
          </a:p>
          <a:p>
            <a:pPr eaLnBrk="1" hangingPunct="1">
              <a:lnSpc>
                <a:spcPct val="90000"/>
              </a:lnSpc>
              <a:buFontTx/>
              <a:buNone/>
            </a:pPr>
            <a:endParaRPr lang="en-US" sz="2400">
              <a:latin typeface="Verdana" charset="0"/>
            </a:endParaRPr>
          </a:p>
          <a:p>
            <a:pPr eaLnBrk="1" hangingPunct="1">
              <a:lnSpc>
                <a:spcPct val="90000"/>
              </a:lnSpc>
            </a:pPr>
            <a:r>
              <a:rPr lang="en-US" sz="2400">
                <a:latin typeface="Verdana" charset="0"/>
              </a:rPr>
              <a:t>All other cells, like those in fungus, plants, animals, and in your body, are </a:t>
            </a:r>
            <a:r>
              <a:rPr lang="en-US" sz="2400">
                <a:solidFill>
                  <a:srgbClr val="FF0000"/>
                </a:solidFill>
                <a:latin typeface="Verdana" charset="0"/>
              </a:rPr>
              <a:t>Eukaryotes </a:t>
            </a:r>
            <a:r>
              <a:rPr lang="en-US" sz="2400" i="1">
                <a:latin typeface="Verdana-Italic" charset="0"/>
              </a:rPr>
              <a:t>(you-carry-oats)</a:t>
            </a:r>
            <a:r>
              <a:rPr lang="en-US" sz="2400">
                <a:latin typeface="Verdana" charset="0"/>
              </a:rPr>
              <a:t>, which means they do have a nucleus that holds the DNA.</a:t>
            </a:r>
          </a:p>
          <a:p>
            <a:pPr eaLnBrk="1" hangingPunct="1">
              <a:lnSpc>
                <a:spcPct val="90000"/>
              </a:lnSpc>
            </a:pPr>
            <a:endParaRPr lang="en-US" sz="2400">
              <a:latin typeface="Verdana" charset="0"/>
            </a:endParaRPr>
          </a:p>
          <a:p>
            <a:pPr eaLnBrk="1" hangingPunct="1">
              <a:lnSpc>
                <a:spcPct val="90000"/>
              </a:lnSpc>
            </a:pPr>
            <a:endParaRPr lang="en-US" sz="2400">
              <a:latin typeface="Verdana"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685800" y="381000"/>
            <a:ext cx="8001000" cy="5575300"/>
          </a:xfrm>
          <a:prstGeom prst="rect">
            <a:avLst/>
          </a:prstGeom>
          <a:noFill/>
          <a:ln w="9525">
            <a:noFill/>
            <a:miter lim="800000"/>
            <a:headEnd/>
            <a:tailEnd/>
          </a:ln>
        </p:spPr>
        <p:txBody>
          <a:bodyPr>
            <a:prstTxWarp prst="textNoShape">
              <a:avLst/>
            </a:prstTxWarp>
            <a:spAutoFit/>
          </a:bodyPr>
          <a:lstStyle/>
          <a:p>
            <a:pPr eaLnBrk="1" hangingPunct="1">
              <a:lnSpc>
                <a:spcPct val="90000"/>
              </a:lnSpc>
              <a:spcBef>
                <a:spcPct val="20000"/>
              </a:spcBef>
              <a:buFontTx/>
              <a:buChar char="•"/>
            </a:pPr>
            <a:r>
              <a:rPr lang="en-US">
                <a:latin typeface="Verdana" charset="0"/>
              </a:rPr>
              <a:t>There are two bacteria kingdoms, </a:t>
            </a:r>
            <a:r>
              <a:rPr lang="en-US">
                <a:solidFill>
                  <a:srgbClr val="0000FF"/>
                </a:solidFill>
                <a:latin typeface="Verdana" charset="0"/>
              </a:rPr>
              <a:t>Archaebacteria</a:t>
            </a:r>
            <a:r>
              <a:rPr lang="en-US">
                <a:latin typeface="Verdana" charset="0"/>
              </a:rPr>
              <a:t> and </a:t>
            </a:r>
            <a:r>
              <a:rPr lang="en-US">
                <a:solidFill>
                  <a:srgbClr val="FF00FF"/>
                </a:solidFill>
                <a:latin typeface="Verdana" charset="0"/>
              </a:rPr>
              <a:t>Eubacteria</a:t>
            </a:r>
            <a:r>
              <a:rPr lang="en-US">
                <a:latin typeface="Verdana" charset="0"/>
              </a:rPr>
              <a:t>.  The two kingdoms are genetically different from each other, and those differences have only recently been discovered. </a:t>
            </a:r>
          </a:p>
          <a:p>
            <a:pPr eaLnBrk="1" hangingPunct="1">
              <a:lnSpc>
                <a:spcPct val="90000"/>
              </a:lnSpc>
              <a:spcBef>
                <a:spcPct val="20000"/>
              </a:spcBef>
              <a:buFontTx/>
              <a:buChar char="•"/>
            </a:pPr>
            <a:endParaRPr lang="en-US">
              <a:latin typeface="Verdana" charset="0"/>
            </a:endParaRPr>
          </a:p>
          <a:p>
            <a:pPr eaLnBrk="1" hangingPunct="1">
              <a:lnSpc>
                <a:spcPct val="90000"/>
              </a:lnSpc>
              <a:spcBef>
                <a:spcPct val="20000"/>
              </a:spcBef>
              <a:buFontTx/>
              <a:buChar char="•"/>
            </a:pPr>
            <a:r>
              <a:rPr lang="en-US">
                <a:solidFill>
                  <a:srgbClr val="0000FF"/>
                </a:solidFill>
                <a:latin typeface="Verdana" charset="0"/>
              </a:rPr>
              <a:t>Archaebacteria</a:t>
            </a:r>
            <a:r>
              <a:rPr lang="en-US">
                <a:latin typeface="Verdana" charset="0"/>
              </a:rPr>
              <a:t> is the smaller group, and they thrive in extreme environments, where no other things have been found, such as in the hot springs at Yellowstone National Park, or under 430 meters of ice in Antarctica.  One type produces methane in swamps, a second type thrives on the heat of ocean floor vents where temperatures reach 360 degrees C, and a third group lives in highly salty places, such as the dead sea.  Archaebacteria are interesting, but they are not the organisms that compete with us for food.</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304800" y="228600"/>
            <a:ext cx="8534400" cy="6262688"/>
          </a:xfrm>
          <a:prstGeom prst="rect">
            <a:avLst/>
          </a:prstGeom>
          <a:noFill/>
          <a:ln w="9525">
            <a:noFill/>
            <a:miter lim="800000"/>
            <a:headEnd/>
            <a:tailEnd/>
          </a:ln>
        </p:spPr>
        <p:txBody>
          <a:bodyPr>
            <a:prstTxWarp prst="textNoShape">
              <a:avLst/>
            </a:prstTxWarp>
            <a:spAutoFit/>
          </a:bodyPr>
          <a:lstStyle/>
          <a:p>
            <a:pPr eaLnBrk="1" hangingPunct="1">
              <a:lnSpc>
                <a:spcPct val="90000"/>
              </a:lnSpc>
              <a:spcBef>
                <a:spcPct val="20000"/>
              </a:spcBef>
              <a:buFontTx/>
              <a:buChar char="•"/>
            </a:pPr>
            <a:endParaRPr lang="en-US" sz="2000">
              <a:latin typeface="Verdana" charset="0"/>
            </a:endParaRPr>
          </a:p>
          <a:p>
            <a:pPr eaLnBrk="1" hangingPunct="1">
              <a:lnSpc>
                <a:spcPct val="90000"/>
              </a:lnSpc>
              <a:spcBef>
                <a:spcPct val="20000"/>
              </a:spcBef>
              <a:buFontTx/>
              <a:buChar char="•"/>
            </a:pPr>
            <a:r>
              <a:rPr lang="en-US">
                <a:latin typeface="Verdana" charset="0"/>
              </a:rPr>
              <a:t>Most bacteria are in the second bacteria kingdom, called </a:t>
            </a:r>
            <a:r>
              <a:rPr lang="en-US">
                <a:solidFill>
                  <a:srgbClr val="FF00FF"/>
                </a:solidFill>
                <a:latin typeface="Verdana" charset="0"/>
              </a:rPr>
              <a:t>eubacteria</a:t>
            </a:r>
            <a:r>
              <a:rPr lang="en-US">
                <a:latin typeface="Verdana" charset="0"/>
              </a:rPr>
              <a:t>. Some of the </a:t>
            </a:r>
            <a:r>
              <a:rPr lang="en-US">
                <a:solidFill>
                  <a:srgbClr val="FF00FF"/>
                </a:solidFill>
                <a:latin typeface="Verdana" charset="0"/>
              </a:rPr>
              <a:t>eubacteria</a:t>
            </a:r>
            <a:r>
              <a:rPr lang="en-US">
                <a:latin typeface="Verdana" charset="0"/>
              </a:rPr>
              <a:t> compete with humans for food, so we will focus on them. The </a:t>
            </a:r>
            <a:r>
              <a:rPr lang="en-US">
                <a:solidFill>
                  <a:srgbClr val="FF00FF"/>
                </a:solidFill>
                <a:latin typeface="Verdana" charset="0"/>
              </a:rPr>
              <a:t>eubacteria</a:t>
            </a:r>
            <a:r>
              <a:rPr lang="en-US">
                <a:latin typeface="Verdana" charset="0"/>
              </a:rPr>
              <a:t> kingdom is larger, with more individual organisms, than any of the other five kingdoms.  </a:t>
            </a:r>
            <a:r>
              <a:rPr lang="en-US">
                <a:solidFill>
                  <a:srgbClr val="FF00FF"/>
                </a:solidFill>
                <a:latin typeface="Verdana" charset="0"/>
              </a:rPr>
              <a:t>Eubacteria</a:t>
            </a:r>
            <a:r>
              <a:rPr lang="en-US">
                <a:latin typeface="Verdana" charset="0"/>
              </a:rPr>
              <a:t> have existed for 3.5 billion years</a:t>
            </a:r>
          </a:p>
          <a:p>
            <a:pPr eaLnBrk="1" hangingPunct="1">
              <a:lnSpc>
                <a:spcPct val="90000"/>
              </a:lnSpc>
              <a:spcBef>
                <a:spcPct val="20000"/>
              </a:spcBef>
            </a:pPr>
            <a:r>
              <a:rPr lang="en-US">
                <a:latin typeface="Verdana" charset="0"/>
              </a:rPr>
              <a:t> </a:t>
            </a:r>
          </a:p>
          <a:p>
            <a:pPr eaLnBrk="1" hangingPunct="1">
              <a:lnSpc>
                <a:spcPct val="90000"/>
              </a:lnSpc>
              <a:spcBef>
                <a:spcPct val="20000"/>
              </a:spcBef>
              <a:buFontTx/>
              <a:buChar char="•"/>
            </a:pPr>
            <a:r>
              <a:rPr lang="en-US">
                <a:latin typeface="Verdana" charset="0"/>
              </a:rPr>
              <a:t>Some </a:t>
            </a:r>
            <a:r>
              <a:rPr lang="en-US">
                <a:solidFill>
                  <a:srgbClr val="FF00FF"/>
                </a:solidFill>
                <a:latin typeface="Verdana" charset="0"/>
              </a:rPr>
              <a:t>eubacteria</a:t>
            </a:r>
            <a:r>
              <a:rPr lang="en-US">
                <a:latin typeface="Verdana" charset="0"/>
              </a:rPr>
              <a:t> are </a:t>
            </a:r>
            <a:r>
              <a:rPr lang="en-US">
                <a:solidFill>
                  <a:srgbClr val="00FF00"/>
                </a:solidFill>
                <a:latin typeface="Verdana" charset="0"/>
              </a:rPr>
              <a:t>producers</a:t>
            </a:r>
            <a:r>
              <a:rPr lang="en-US">
                <a:latin typeface="Verdana" charset="0"/>
              </a:rPr>
              <a:t>, which means they use chlorophyll to make their own food from the sun’s energy, like plants do.   Most, however, are </a:t>
            </a:r>
            <a:r>
              <a:rPr lang="en-US">
                <a:solidFill>
                  <a:srgbClr val="996633"/>
                </a:solidFill>
                <a:latin typeface="Verdana" charset="0"/>
              </a:rPr>
              <a:t>consumers</a:t>
            </a:r>
            <a:r>
              <a:rPr lang="en-US">
                <a:latin typeface="Verdana" charset="0"/>
              </a:rPr>
              <a:t>, which means they get their nutrients from other organisms.  Some consumers are decomposers, which means they consume dead organic matter, and others are parasitic, which means they invade the body of another organism to consume food.  </a:t>
            </a:r>
            <a:r>
              <a:rPr lang="en-US">
                <a:solidFill>
                  <a:srgbClr val="996633"/>
                </a:solidFill>
                <a:latin typeface="Verdana" charset="0"/>
              </a:rPr>
              <a:t>These are the organisms that make us sick.</a:t>
            </a:r>
            <a:endParaRPr lang="en-US">
              <a:solidFill>
                <a:srgbClr val="996633"/>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990600" y="457200"/>
            <a:ext cx="7315200" cy="5962650"/>
          </a:xfrm>
          <a:prstGeom prst="rect">
            <a:avLst/>
          </a:prstGeom>
          <a:noFill/>
          <a:ln w="9525">
            <a:noFill/>
            <a:miter lim="800000"/>
            <a:headEnd/>
            <a:tailEnd/>
          </a:ln>
        </p:spPr>
        <p:txBody>
          <a:bodyPr>
            <a:prstTxWarp prst="textNoShape">
              <a:avLst/>
            </a:prstTxWarp>
            <a:spAutoFit/>
          </a:bodyPr>
          <a:lstStyle/>
          <a:p>
            <a:r>
              <a:rPr lang="en-US" sz="4400" b="1">
                <a:latin typeface="Verdana-Bold" charset="0"/>
              </a:rPr>
              <a:t>            </a:t>
            </a:r>
            <a:r>
              <a:rPr lang="en-US" sz="4400" b="1">
                <a:solidFill>
                  <a:srgbClr val="FF0000"/>
                </a:solidFill>
                <a:latin typeface="Verdana-Bold" charset="0"/>
              </a:rPr>
              <a:t>Early Origins</a:t>
            </a:r>
            <a:r>
              <a:rPr lang="en-US" sz="2000">
                <a:latin typeface="Verdana" charset="0"/>
              </a:rPr>
              <a:t> </a:t>
            </a:r>
          </a:p>
          <a:p>
            <a:endParaRPr lang="en-US" sz="2000">
              <a:latin typeface="Verdana" charset="0"/>
            </a:endParaRPr>
          </a:p>
          <a:p>
            <a:pPr>
              <a:buFontTx/>
              <a:buChar char="•"/>
            </a:pPr>
            <a:r>
              <a:rPr lang="en-US" sz="2000">
                <a:solidFill>
                  <a:srgbClr val="FF8000"/>
                </a:solidFill>
                <a:latin typeface="Verdana" charset="0"/>
              </a:rPr>
              <a:t>Bacteria are among the earliest forms of life that appeared on Earth over 3.5 billions of years ago, and they were the only form of life for 2 billion years.</a:t>
            </a:r>
            <a:endParaRPr lang="en-US" sz="2000">
              <a:latin typeface="Verdana" charset="0"/>
            </a:endParaRPr>
          </a:p>
          <a:p>
            <a:r>
              <a:rPr lang="en-US" sz="2000">
                <a:latin typeface="Verdana" charset="0"/>
              </a:rPr>
              <a:t> </a:t>
            </a:r>
          </a:p>
          <a:p>
            <a:pPr>
              <a:buFontTx/>
              <a:buChar char="•"/>
            </a:pPr>
            <a:r>
              <a:rPr lang="en-US" sz="2000">
                <a:solidFill>
                  <a:srgbClr val="00FF00"/>
                </a:solidFill>
                <a:latin typeface="Verdana" charset="0"/>
              </a:rPr>
              <a:t> Scientists think that they helped shape and change Earth’s environment, eventually, by creating oxygen in the atmosphere that enabled other, more complex life forms to develop.</a:t>
            </a:r>
            <a:r>
              <a:rPr lang="en-US" sz="2000">
                <a:latin typeface="Verdana" charset="0"/>
              </a:rPr>
              <a:t>  </a:t>
            </a:r>
          </a:p>
          <a:p>
            <a:pPr>
              <a:buFontTx/>
              <a:buChar char="•"/>
            </a:pPr>
            <a:endParaRPr lang="en-US" sz="2000">
              <a:latin typeface="Verdana" charset="0"/>
            </a:endParaRPr>
          </a:p>
          <a:p>
            <a:pPr>
              <a:buFontTx/>
              <a:buChar char="•"/>
            </a:pPr>
            <a:r>
              <a:rPr lang="en-US" sz="2000">
                <a:solidFill>
                  <a:schemeClr val="accent2"/>
                </a:solidFill>
                <a:latin typeface="Verdana" charset="0"/>
              </a:rPr>
              <a:t>More complex cells may have developed when once free-living bacteria took up residence inside other cells, eventually becoming the organelles in modern complex cells.The mitochondria </a:t>
            </a:r>
            <a:r>
              <a:rPr lang="en-US" sz="2000" i="1">
                <a:solidFill>
                  <a:schemeClr val="accent2"/>
                </a:solidFill>
                <a:latin typeface="Verdana-Italic" charset="0"/>
              </a:rPr>
              <a:t>(mite-oh-con-dree-uh)</a:t>
            </a:r>
            <a:r>
              <a:rPr lang="en-US" sz="2000">
                <a:solidFill>
                  <a:schemeClr val="accent2"/>
                </a:solidFill>
                <a:latin typeface="Verdana" charset="0"/>
              </a:rPr>
              <a:t> that make energy for your body cells is one example of such an organelle that may have developed that way.</a:t>
            </a:r>
            <a:endParaRPr lang="en-US" sz="1600">
              <a:latin typeface="Verdana" charset="0"/>
            </a:endParaRPr>
          </a:p>
          <a:p>
            <a:endParaRPr lang="en-US" sz="1600">
              <a:latin typeface="Verdana"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85800" y="76200"/>
            <a:ext cx="7772400" cy="1143000"/>
          </a:xfrm>
        </p:spPr>
        <p:txBody>
          <a:bodyPr/>
          <a:lstStyle/>
          <a:p>
            <a:pPr eaLnBrk="1" hangingPunct="1"/>
            <a:r>
              <a:rPr lang="en-US" b="1">
                <a:latin typeface="Verdana-Bold" charset="0"/>
              </a:rPr>
              <a:t>What They Look Like</a:t>
            </a:r>
          </a:p>
        </p:txBody>
      </p:sp>
      <p:sp>
        <p:nvSpPr>
          <p:cNvPr id="34819" name="Rectangle 3"/>
          <p:cNvSpPr>
            <a:spLocks noGrp="1" noChangeArrowheads="1"/>
          </p:cNvSpPr>
          <p:nvPr>
            <p:ph type="body" sz="half" idx="1"/>
          </p:nvPr>
        </p:nvSpPr>
        <p:spPr>
          <a:xfrm>
            <a:off x="381000" y="1066800"/>
            <a:ext cx="8534400" cy="2133600"/>
          </a:xfrm>
        </p:spPr>
        <p:txBody>
          <a:bodyPr/>
          <a:lstStyle/>
          <a:p>
            <a:pPr eaLnBrk="1" hangingPunct="1">
              <a:buFontTx/>
              <a:buNone/>
            </a:pPr>
            <a:r>
              <a:rPr lang="en-US" sz="1800">
                <a:solidFill>
                  <a:srgbClr val="00FF00"/>
                </a:solidFill>
                <a:latin typeface="Verdana" charset="0"/>
              </a:rPr>
              <a:t>    There are thousands of species of bacteria, but all of them are basically one of three different shapes.   Each shape has a specific name and specific advantages. Some bacterial cells exist as individuals while others cluster together to form pairs, chains, squares or other groupings.</a:t>
            </a:r>
            <a:endParaRPr lang="en-US" sz="2800">
              <a:solidFill>
                <a:srgbClr val="00FF00"/>
              </a:solidFill>
              <a:latin typeface="Verdana" charset="0"/>
            </a:endParaRPr>
          </a:p>
          <a:p>
            <a:pPr eaLnBrk="1" hangingPunct="1">
              <a:buFontTx/>
              <a:buNone/>
            </a:pPr>
            <a:endParaRPr lang="en-US" sz="1800">
              <a:solidFill>
                <a:srgbClr val="00FF00"/>
              </a:solidFill>
              <a:latin typeface="Verdana" charset="0"/>
            </a:endParaRPr>
          </a:p>
        </p:txBody>
      </p:sp>
      <p:sp>
        <p:nvSpPr>
          <p:cNvPr id="34820" name="Rectangle 13"/>
          <p:cNvSpPr>
            <a:spLocks noChangeArrowheads="1"/>
          </p:cNvSpPr>
          <p:nvPr/>
        </p:nvSpPr>
        <p:spPr bwMode="auto">
          <a:xfrm>
            <a:off x="-263525" y="1319213"/>
            <a:ext cx="9144000" cy="0"/>
          </a:xfrm>
          <a:prstGeom prst="rect">
            <a:avLst/>
          </a:prstGeom>
          <a:noFill/>
          <a:ln w="9525">
            <a:noFill/>
            <a:miter lim="800000"/>
            <a:headEnd/>
            <a:tailEnd/>
          </a:ln>
        </p:spPr>
        <p:txBody>
          <a:bodyPr>
            <a:prstTxWarp prst="textNoShape">
              <a:avLst/>
            </a:prstTxWarp>
            <a:spAutoFit/>
          </a:bodyPr>
          <a:lstStyle/>
          <a:p>
            <a:endParaRPr lang="en-US"/>
          </a:p>
        </p:txBody>
      </p:sp>
      <p:pic>
        <p:nvPicPr>
          <p:cNvPr id="34821" name="Picture 15" descr="http://www.uic.edu/classes/bios/bios100/labs/anthrax.jpg"/>
          <p:cNvPicPr>
            <a:picLocks noChangeAspect="1" noChangeArrowheads="1"/>
          </p:cNvPicPr>
          <p:nvPr/>
        </p:nvPicPr>
        <p:blipFill>
          <a:blip r:embed="rId2"/>
          <a:srcRect/>
          <a:stretch>
            <a:fillRect/>
          </a:stretch>
        </p:blipFill>
        <p:spPr bwMode="auto">
          <a:xfrm>
            <a:off x="236538" y="3352800"/>
            <a:ext cx="2811462" cy="2136775"/>
          </a:xfrm>
          <a:prstGeom prst="rect">
            <a:avLst/>
          </a:prstGeom>
          <a:noFill/>
          <a:ln w="9525">
            <a:noFill/>
            <a:miter lim="800000"/>
            <a:headEnd/>
            <a:tailEnd/>
          </a:ln>
        </p:spPr>
      </p:pic>
      <p:pic>
        <p:nvPicPr>
          <p:cNvPr id="34822" name="Picture 17" descr="http://www.uic.edu/classes/bios/bios100/labs/coccus.jpg"/>
          <p:cNvPicPr>
            <a:picLocks noChangeAspect="1" noChangeArrowheads="1"/>
          </p:cNvPicPr>
          <p:nvPr/>
        </p:nvPicPr>
        <p:blipFill>
          <a:blip r:embed="rId3"/>
          <a:srcRect/>
          <a:stretch>
            <a:fillRect/>
          </a:stretch>
        </p:blipFill>
        <p:spPr bwMode="auto">
          <a:xfrm>
            <a:off x="3124200" y="3352800"/>
            <a:ext cx="2743200" cy="2133600"/>
          </a:xfrm>
          <a:prstGeom prst="rect">
            <a:avLst/>
          </a:prstGeom>
          <a:noFill/>
          <a:ln w="9525">
            <a:noFill/>
            <a:miter lim="800000"/>
            <a:headEnd/>
            <a:tailEnd/>
          </a:ln>
        </p:spPr>
      </p:pic>
      <p:pic>
        <p:nvPicPr>
          <p:cNvPr id="34823" name="Picture 19" descr="http://www.uic.edu/classes/bios/bios100/labs/spirilla.jpg"/>
          <p:cNvPicPr>
            <a:picLocks noChangeAspect="1" noChangeArrowheads="1"/>
          </p:cNvPicPr>
          <p:nvPr/>
        </p:nvPicPr>
        <p:blipFill>
          <a:blip r:embed="rId4"/>
          <a:srcRect/>
          <a:stretch>
            <a:fillRect/>
          </a:stretch>
        </p:blipFill>
        <p:spPr bwMode="auto">
          <a:xfrm>
            <a:off x="5943600" y="3333750"/>
            <a:ext cx="2751138" cy="2135188"/>
          </a:xfrm>
          <a:prstGeom prst="rect">
            <a:avLst/>
          </a:prstGeom>
          <a:noFill/>
          <a:ln w="9525">
            <a:noFill/>
            <a:miter lim="800000"/>
            <a:headEnd/>
            <a:tailEnd/>
          </a:ln>
        </p:spPr>
      </p:pic>
      <p:sp>
        <p:nvSpPr>
          <p:cNvPr id="34824" name="Text Box 23"/>
          <p:cNvSpPr txBox="1">
            <a:spLocks noChangeArrowheads="1"/>
          </p:cNvSpPr>
          <p:nvPr/>
        </p:nvSpPr>
        <p:spPr bwMode="auto">
          <a:xfrm>
            <a:off x="228600" y="5562600"/>
            <a:ext cx="2438400" cy="369888"/>
          </a:xfrm>
          <a:prstGeom prst="rect">
            <a:avLst/>
          </a:prstGeom>
          <a:noFill/>
          <a:ln w="9525">
            <a:noFill/>
            <a:miter lim="800000"/>
            <a:headEnd/>
            <a:tailEnd/>
          </a:ln>
        </p:spPr>
        <p:txBody>
          <a:bodyPr>
            <a:prstTxWarp prst="textNoShape">
              <a:avLst/>
            </a:prstTxWarp>
            <a:spAutoFit/>
          </a:bodyPr>
          <a:lstStyle/>
          <a:p>
            <a:pPr>
              <a:spcBef>
                <a:spcPct val="50000"/>
              </a:spcBef>
            </a:pPr>
            <a:r>
              <a:rPr lang="en-US" sz="1800">
                <a:latin typeface="Verdana" charset="0"/>
              </a:rPr>
              <a:t>bacilli</a:t>
            </a:r>
          </a:p>
        </p:txBody>
      </p:sp>
      <p:sp>
        <p:nvSpPr>
          <p:cNvPr id="34825" name="Text Box 25"/>
          <p:cNvSpPr txBox="1">
            <a:spLocks noChangeArrowheads="1"/>
          </p:cNvSpPr>
          <p:nvPr/>
        </p:nvSpPr>
        <p:spPr bwMode="auto">
          <a:xfrm>
            <a:off x="3124200" y="5486400"/>
            <a:ext cx="2133600" cy="369888"/>
          </a:xfrm>
          <a:prstGeom prst="rect">
            <a:avLst/>
          </a:prstGeom>
          <a:noFill/>
          <a:ln w="9525">
            <a:noFill/>
            <a:miter lim="800000"/>
            <a:headEnd/>
            <a:tailEnd/>
          </a:ln>
        </p:spPr>
        <p:txBody>
          <a:bodyPr>
            <a:prstTxWarp prst="textNoShape">
              <a:avLst/>
            </a:prstTxWarp>
            <a:spAutoFit/>
          </a:bodyPr>
          <a:lstStyle/>
          <a:p>
            <a:pPr>
              <a:spcBef>
                <a:spcPct val="50000"/>
              </a:spcBef>
            </a:pPr>
            <a:r>
              <a:rPr lang="en-US" sz="1800">
                <a:latin typeface="Verdana" charset="0"/>
              </a:rPr>
              <a:t>cocci</a:t>
            </a:r>
          </a:p>
        </p:txBody>
      </p:sp>
      <p:sp>
        <p:nvSpPr>
          <p:cNvPr id="34826" name="Text Box 26"/>
          <p:cNvSpPr txBox="1">
            <a:spLocks noChangeArrowheads="1"/>
          </p:cNvSpPr>
          <p:nvPr/>
        </p:nvSpPr>
        <p:spPr bwMode="auto">
          <a:xfrm>
            <a:off x="5943600" y="5486400"/>
            <a:ext cx="2286000" cy="369888"/>
          </a:xfrm>
          <a:prstGeom prst="rect">
            <a:avLst/>
          </a:prstGeom>
          <a:noFill/>
          <a:ln w="9525">
            <a:noFill/>
            <a:miter lim="800000"/>
            <a:headEnd/>
            <a:tailEnd/>
          </a:ln>
        </p:spPr>
        <p:txBody>
          <a:bodyPr>
            <a:prstTxWarp prst="textNoShape">
              <a:avLst/>
            </a:prstTxWarp>
            <a:spAutoFit/>
          </a:bodyPr>
          <a:lstStyle/>
          <a:p>
            <a:pPr>
              <a:spcBef>
                <a:spcPct val="50000"/>
              </a:spcBef>
            </a:pPr>
            <a:r>
              <a:rPr lang="en-US" sz="1800">
                <a:latin typeface="Verdana" charset="0"/>
              </a:rPr>
              <a:t>spirilli</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a:t>Bacilli</a:t>
            </a:r>
          </a:p>
        </p:txBody>
      </p:sp>
      <p:sp>
        <p:nvSpPr>
          <p:cNvPr id="35843" name="Rectangle 4"/>
          <p:cNvSpPr>
            <a:spLocks noGrp="1" noChangeArrowheads="1"/>
          </p:cNvSpPr>
          <p:nvPr>
            <p:ph type="body" sz="half" idx="2"/>
          </p:nvPr>
        </p:nvSpPr>
        <p:spPr/>
        <p:txBody>
          <a:bodyPr/>
          <a:lstStyle/>
          <a:p>
            <a:pPr eaLnBrk="1" hangingPunct="1">
              <a:lnSpc>
                <a:spcPct val="90000"/>
              </a:lnSpc>
            </a:pPr>
            <a:r>
              <a:rPr lang="en-US" sz="2000">
                <a:latin typeface="Verdana" charset="0"/>
              </a:rPr>
              <a:t>Some  are rod- or stick-shaped and called bacilli </a:t>
            </a:r>
            <a:r>
              <a:rPr lang="en-US" sz="2000" i="1">
                <a:latin typeface="Verdana-Italic" charset="0"/>
              </a:rPr>
              <a:t>(buh-sill-eye)</a:t>
            </a:r>
            <a:r>
              <a:rPr lang="en-US" sz="2000">
                <a:latin typeface="Verdana" charset="0"/>
              </a:rPr>
              <a:t>.  </a:t>
            </a:r>
          </a:p>
          <a:p>
            <a:pPr eaLnBrk="1" hangingPunct="1">
              <a:lnSpc>
                <a:spcPct val="90000"/>
              </a:lnSpc>
            </a:pPr>
            <a:endParaRPr lang="en-US" sz="2000">
              <a:latin typeface="Verdana" charset="0"/>
            </a:endParaRPr>
          </a:p>
          <a:p>
            <a:pPr eaLnBrk="1" hangingPunct="1">
              <a:lnSpc>
                <a:spcPct val="90000"/>
              </a:lnSpc>
            </a:pPr>
            <a:r>
              <a:rPr lang="en-US" sz="2000">
                <a:latin typeface="Verdana" charset="0"/>
              </a:rPr>
              <a:t>Rod shaped bacteria have a large surface area, which helps them absorb nutrients through the cell membrane.</a:t>
            </a:r>
          </a:p>
          <a:p>
            <a:pPr eaLnBrk="1" hangingPunct="1">
              <a:lnSpc>
                <a:spcPct val="90000"/>
              </a:lnSpc>
            </a:pPr>
            <a:endParaRPr lang="en-US" sz="2000">
              <a:latin typeface="Verdana" charset="0"/>
            </a:endParaRPr>
          </a:p>
          <a:p>
            <a:pPr eaLnBrk="1" hangingPunct="1">
              <a:lnSpc>
                <a:spcPct val="90000"/>
              </a:lnSpc>
            </a:pPr>
            <a:r>
              <a:rPr lang="en-US" sz="2000">
                <a:latin typeface="Verdana" charset="0"/>
              </a:rPr>
              <a:t>A large suface area, however, also means bacilli can dry out easily.</a:t>
            </a:r>
          </a:p>
        </p:txBody>
      </p:sp>
      <p:pic>
        <p:nvPicPr>
          <p:cNvPr id="35844" name="Picture 5" descr="http://www.uic.edu/classes/bios/bios100/labs/anthrax.jpg"/>
          <p:cNvPicPr>
            <a:picLocks noChangeAspect="1" noChangeArrowheads="1"/>
          </p:cNvPicPr>
          <p:nvPr>
            <p:ph sz="half" idx="1"/>
          </p:nvPr>
        </p:nvPicPr>
        <p:blipFill>
          <a:blip r:embed="rId2"/>
          <a:srcRect/>
          <a:stretch>
            <a:fillRect/>
          </a:stretch>
        </p:blipFill>
        <p:spPr>
          <a:xfrm>
            <a:off x="228600" y="2133600"/>
            <a:ext cx="4495800" cy="3416300"/>
          </a:xfr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TotalTime>
  <Words>1308</Words>
  <Application>Microsoft Macintosh PowerPoint</Application>
  <PresentationFormat>On-screen Show (4:3)</PresentationFormat>
  <Paragraphs>62</Paragraphs>
  <Slides>15</Slides>
  <Notes>0</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Office Theme</vt:lpstr>
      <vt:lpstr>Microsoft Word 97 - 2004 Document</vt:lpstr>
      <vt:lpstr>All About . . . .</vt:lpstr>
      <vt:lpstr>Read the information on the following slides, then use it to create an outline on pages 7 and 8 in your student packet of facts …   All About Bacteria.</vt:lpstr>
      <vt:lpstr>Slide 3</vt:lpstr>
      <vt:lpstr>Classification</vt:lpstr>
      <vt:lpstr>Slide 5</vt:lpstr>
      <vt:lpstr>Slide 6</vt:lpstr>
      <vt:lpstr>Slide 7</vt:lpstr>
      <vt:lpstr>What They Look Like</vt:lpstr>
      <vt:lpstr>Bacilli</vt:lpstr>
      <vt:lpstr>Cocci</vt:lpstr>
      <vt:lpstr>Spirilli</vt:lpstr>
      <vt:lpstr>Slide 12</vt:lpstr>
      <vt:lpstr>How They Move</vt:lpstr>
      <vt:lpstr>Slide 14</vt:lpstr>
      <vt:lpstr>How They Reproduce</vt:lpstr>
    </vt:vector>
  </TitlesOfParts>
  <Company>Eastford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 About . . . .</dc:title>
  <dc:creator>Faculty</dc:creator>
  <cp:lastModifiedBy>Faculty</cp:lastModifiedBy>
  <cp:revision>1</cp:revision>
  <dcterms:created xsi:type="dcterms:W3CDTF">2011-03-25T12:30:40Z</dcterms:created>
  <dcterms:modified xsi:type="dcterms:W3CDTF">2011-03-25T12:42:31Z</dcterms:modified>
</cp:coreProperties>
</file>